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0"/>
  </p:notesMasterIdLst>
  <p:sldIdLst>
    <p:sldId id="256" r:id="rId2"/>
    <p:sldId id="291" r:id="rId3"/>
    <p:sldId id="275" r:id="rId4"/>
    <p:sldId id="279" r:id="rId5"/>
    <p:sldId id="293" r:id="rId6"/>
    <p:sldId id="294" r:id="rId7"/>
    <p:sldId id="295" r:id="rId8"/>
    <p:sldId id="274" r:id="rId9"/>
    <p:sldId id="305" r:id="rId10"/>
    <p:sldId id="304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09D3881-239A-4AF1-9941-F0C2E68E068A}">
          <p14:sldIdLst>
            <p14:sldId id="256"/>
            <p14:sldId id="291"/>
            <p14:sldId id="275"/>
            <p14:sldId id="279"/>
            <p14:sldId id="293"/>
            <p14:sldId id="294"/>
            <p14:sldId id="295"/>
            <p14:sldId id="274"/>
            <p14:sldId id="305"/>
            <p14:sldId id="304"/>
            <p14:sldId id="296"/>
            <p14:sldId id="297"/>
            <p14:sldId id="298"/>
          </p14:sldIdLst>
        </p14:section>
        <p14:section name="Раздел без заголовка" id="{F45E87E3-D11A-453C-9FE9-667C62B17ABA}">
          <p14:sldIdLst>
            <p14:sldId id="299"/>
            <p14:sldId id="300"/>
            <p14:sldId id="301"/>
            <p14:sldId id="302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1815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-2634" y="-13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7988B-FC74-4177-96D6-A2E000D6B666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55CA2-192E-49DA-82E1-67BE9FF9A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4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noFill/>
        </p:spPr>
        <p:txBody>
          <a:bodyPr anchor="b">
            <a:noAutofit/>
          </a:bodyPr>
          <a:lstStyle>
            <a:lvl1pPr algn="r">
              <a:defRPr sz="5400">
                <a:ln w="22225" cap="flat" cmpd="sng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8E9441A5-5F0C-4FFC-8C47-F3E9FC4CE6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3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6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90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513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303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21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04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8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2CE4D57-FF15-4E83-B436-D7EEF6896F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931CC99-AA65-416C-988B-3B121099E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6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2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60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3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1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FFC000">
                <a:alpha val="85000"/>
              </a:srgbClr>
            </a:gs>
            <a:gs pos="100000">
              <a:srgbClr val="00682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BA71-1AD1-49E5-9DB5-69095886D0C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56F240C-664E-4DD4-925F-92739646A4D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3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zlobina@alcollege.ru" TargetMode="External"/><Relationship Id="rId2" Type="http://schemas.openxmlformats.org/officeDocument/2006/relationships/hyperlink" Target="mailto:podenezhko.vp@yandex.r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ur@valindteh.ru" TargetMode="External"/><Relationship Id="rId4" Type="http://schemas.openxmlformats.org/officeDocument/2006/relationships/hyperlink" Target="mailto:vnv@bincol.r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college.ru/deyatelnost/rumo-zamestitelej-po-ur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7C0D34-9D1E-4677-9C69-D4D8D9437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2279" y="1795549"/>
            <a:ext cx="9788068" cy="2655014"/>
          </a:xfrm>
        </p:spPr>
        <p:txBody>
          <a:bodyPr/>
          <a:lstStyle/>
          <a:p>
            <a:pPr algn="ctr"/>
            <a:r>
              <a:rPr lang="ru-RU" sz="3600" b="1" dirty="0" smtClean="0">
                <a:ln w="22225" cap="flat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 итогах работы в 2024-2025 учебном году и планировании деятельности РУМО заместителей директоров по учебной работе ПОО Белгородской области на 2025-2026 учебный год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227811" y="221240"/>
            <a:ext cx="92770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Белгородской области</a:t>
            </a:r>
          </a:p>
          <a:p>
            <a:pPr algn="ctr" eaLnBrk="1" hangingPunct="1"/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ОГАПОУ «Алексеевский колледж»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6151418" y="4943740"/>
            <a:ext cx="5552903" cy="1643074"/>
          </a:xfrm>
          <a:prstGeom prst="round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Злобина Ирина Александровна,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заместитель директора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ОГАПОУ  «Алексеевский колледж»,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председатель РУМО заместителей директоров по учебной работе ПОО Белгородской области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579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45064"/>
              </p:ext>
            </p:extLst>
          </p:nvPr>
        </p:nvGraphicFramePr>
        <p:xfrm>
          <a:off x="0" y="1129566"/>
          <a:ext cx="12191999" cy="572843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821904"/>
                <a:gridCol w="2714482"/>
                <a:gridCol w="4011970"/>
                <a:gridCol w="4643643"/>
              </a:tblGrid>
              <a:tr h="318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Контактные данные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09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Поденежко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Вероника Петровна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Консультант отдела профессионального образования департамента профессионального образования и науки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министерства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образования Белгородской области, координатор РУМО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8(4722) 23-10-41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podenezhko.vp@yandex.ru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54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ОГАПОУ «Алексеевский колледж»,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председатель РУМО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8(47234) 3-56-31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8-920-571-27-38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zlobina@alcollege.ru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72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 Наталья Викторовна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ОГАПОУ «Белгородский индустриальный колледж», заместитель председателя РУМО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(4722) 34-60-07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8-920-207-71-58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vnv</a:t>
                      </a:r>
                      <a:r>
                        <a:rPr lang="ru-RU" sz="16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@</a:t>
                      </a:r>
                      <a:r>
                        <a:rPr lang="en-US" sz="16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bincol</a:t>
                      </a:r>
                      <a:r>
                        <a:rPr lang="ru-RU" sz="16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.</a:t>
                      </a:r>
                      <a:r>
                        <a:rPr lang="en-US" sz="16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ru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72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Сурова Ольга Александровна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ОГАПОУ «Валуйский индустриальный техникум», секретарь РУМО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(47 236) 3-06-42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89192831665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ur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@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valindteh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.</a:t>
                      </a:r>
                      <a:r>
                        <a:rPr lang="en-US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ru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1999" cy="112956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spcAft>
                <a:spcPts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РУМО - 2024-2025 учебный год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81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1999" cy="112956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spcAft>
                <a:spcPts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2025-2026 учебный год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2" t="9697" r="23636" b="25980"/>
          <a:stretch/>
        </p:blipFill>
        <p:spPr bwMode="auto">
          <a:xfrm>
            <a:off x="0" y="1129567"/>
            <a:ext cx="12191999" cy="572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7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Направление: </a:t>
            </a:r>
            <a:endParaRPr lang="ru-RU" sz="28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методическое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сопровождение разработки рабочих учебных планов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64061"/>
              </p:ext>
            </p:extLst>
          </p:nvPr>
        </p:nvGraphicFramePr>
        <p:xfrm>
          <a:off x="0" y="980902"/>
          <a:ext cx="12192000" cy="5877101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6269"/>
                <a:gridCol w="5027981"/>
                <a:gridCol w="5927750"/>
              </a:tblGrid>
              <a:tr h="359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8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директора по учебной работе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8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Викторовна, заместитель директора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индустриальный колледж»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8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Черемушкина Татьяна Борисовна, заместитель директора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Бирючанский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8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Сурова Ольга Александровна, заместитель директора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Валуйский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индустриальный техникум»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8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Старовойтова Наталья Анатольевна, заместитель директора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Корочанский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техникум»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8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Белозерских Татьяна Юрьевна, заместитель директора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педагогический колледж»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50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Томшинская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Евгения Ивановна, заместитель директора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медицинский колледж»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9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Юрина Наталья Петровна, заместитель директора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Чернянский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агромеханический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0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Направление: бережливое управление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969909"/>
              </p:ext>
            </p:extLst>
          </p:nvPr>
        </p:nvGraphicFramePr>
        <p:xfrm>
          <a:off x="0" y="980902"/>
          <a:ext cx="12192000" cy="5877096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6269"/>
                <a:gridCol w="5027981"/>
                <a:gridCol w="5927750"/>
              </a:tblGrid>
              <a:tr h="438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директора по учебной работе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 Наталья Викторовна, заместитель директора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индустриальный колледж»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Кобзева Ирина Алексеевна, заместитель директора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механико-технологический колледж»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Колтовая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Александровна, заместитель директора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педагогический колледж»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Белова Людмила Ивановна, заместитель директора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агробизнеса, кооперации и сервиса»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Тарарыева Марина Сергеевна, заместитель директора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технологий и дизайна»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8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Направление: наставничество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457254"/>
              </p:ext>
            </p:extLst>
          </p:nvPr>
        </p:nvGraphicFramePr>
        <p:xfrm>
          <a:off x="0" y="980902"/>
          <a:ext cx="12191999" cy="587710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107033"/>
                <a:gridCol w="4791456"/>
                <a:gridCol w="6293510"/>
              </a:tblGrid>
              <a:tr h="518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7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Черемушкина Татьяна Борисовна,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«Бирючанский техникум»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7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Викторовна,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индустриальный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7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Сурова Ольга Александровна,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Валуйский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индустриальный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7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Старовойтова Наталья Анатольевна,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Корочанский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7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директора по учебной работе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6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Направление: экспертиза открытых уроков (видео уроков), мастер-классов</a:t>
            </a:r>
            <a:endParaRPr lang="ru-RU" sz="24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565846"/>
              </p:ext>
            </p:extLst>
          </p:nvPr>
        </p:nvGraphicFramePr>
        <p:xfrm>
          <a:off x="0" y="980902"/>
          <a:ext cx="12192000" cy="587709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6268"/>
                <a:gridCol w="5027981"/>
                <a:gridCol w="5927751"/>
              </a:tblGrid>
              <a:tr h="419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9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директора по учебной работе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59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Башкова</a:t>
                      </a:r>
                      <a:r>
                        <a:rPr lang="ru-RU" sz="18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Юлия Игоревна, заместитель директора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Правоохранительный колледж имени Героя России В. В. Бурцева»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9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Черемушкина Татьяна Борисовна,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Бирючанский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9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Соколова Светлана Витальевна,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Валуйский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9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Белозерских Татьяна Юрьевна,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9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Таргаева Ольга Анатольевна,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Яковлевский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5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Направление: разработка методических материалов</a:t>
            </a:r>
            <a:endParaRPr lang="ru-RU" sz="24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25215"/>
              </p:ext>
            </p:extLst>
          </p:nvPr>
        </p:nvGraphicFramePr>
        <p:xfrm>
          <a:off x="1" y="980902"/>
          <a:ext cx="12191998" cy="587709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6268"/>
                <a:gridCol w="5027980"/>
                <a:gridCol w="5927750"/>
              </a:tblGrid>
              <a:tr h="489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9516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Косухина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Оксана Владимировна,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техникум общественного питания»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9516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Алиева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Замира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Исмаиловна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заместитель директора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техникум промышленности и сферы услуг»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469275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Башкова 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Юлия Игоревна, заместитель директора 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Правоохранительный колледж имени Героя России В. В. Бурцева»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9516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Колтовая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Александровна,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9516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Колесниченко Светлана Михайловна,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 ПОУ 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Вейделевский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агротехнологический техникум имени Грязнова В.М.»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757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421778"/>
              </p:ext>
            </p:extLst>
          </p:nvPr>
        </p:nvGraphicFramePr>
        <p:xfrm>
          <a:off x="0" y="0"/>
          <a:ext cx="12192000" cy="3258589"/>
        </p:xfrm>
        <a:graphic>
          <a:graphicData uri="http://schemas.openxmlformats.org/drawingml/2006/table">
            <a:tbl>
              <a:tblPr firstRow="1" firstCol="1" bandRow="1" bandCol="1">
                <a:tableStyleId>{69CF1AB2-1976-4502-BF36-3FF5EA218861}</a:tableStyleId>
              </a:tblPr>
              <a:tblGrid>
                <a:gridCol w="12192000"/>
              </a:tblGrid>
              <a:tr h="32585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(07.11.2025)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политехнический колледж»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buFont typeface="+mj-lt"/>
                        <a:buAutoNum type="arabicPeriod"/>
                        <a:tabLst>
                          <a:tab pos="216535" algn="l"/>
                          <a:tab pos="4572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итогах работы в 2024-2025 учебном году и планировании деятельности регионального методического объединения заместителей директоров по учебной работе на 2025-2026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22860" algn="l"/>
                          <a:tab pos="216535" algn="l"/>
                          <a:tab pos="4572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Порядок оформления возникновения и прекращения отношений между образовательной организацией и обучающимися и (или) родителями (законными представителями) несовершеннолетних обучающихся.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buFont typeface="+mj-lt"/>
                        <a:buAutoNum type="arabicPeriod"/>
                        <a:tabLst>
                          <a:tab pos="216535" algn="l"/>
                          <a:tab pos="4572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Порядок и основания предоставления академического отпуска обучающимся: правовые основы, опыт учреждения.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tabLst>
                          <a:tab pos="216535" algn="l"/>
                          <a:tab pos="4572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4.Порядок зачета организацией,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деятельность.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126" marR="40126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526250"/>
              </p:ext>
            </p:extLst>
          </p:nvPr>
        </p:nvGraphicFramePr>
        <p:xfrm>
          <a:off x="0" y="3227006"/>
          <a:ext cx="12192000" cy="3647948"/>
        </p:xfrm>
        <a:graphic>
          <a:graphicData uri="http://schemas.openxmlformats.org/drawingml/2006/table">
            <a:tbl>
              <a:tblPr firstRow="1" firstCol="1" bandRow="1" bandCol="1">
                <a:tableStyleId>{69CF1AB2-1976-4502-BF36-3FF5EA218861}</a:tableStyleId>
              </a:tblPr>
              <a:tblGrid>
                <a:gridCol w="12192000"/>
              </a:tblGrid>
              <a:tr h="3034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(18.12.2025)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машиностроительный техникум»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1653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Презентация официального сайта образовательной организации в информационно-телекоммуникационной сети «Интернет» по направлению учебной работы.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Документационное обеспечение процедуры государственной итоговой аттестации по ОПОП СПО.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Опыт проведения демонстрационного экзамена профильного уровня с вариативной частью.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29540" algn="l"/>
                          <a:tab pos="22923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Опыт разработки оценочных материалов образовательной программы среднего профессионального образования в 2025 году.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29540" algn="l"/>
                          <a:tab pos="22923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Формирование устойчивой мотивации к профессиональной деятельности будущих абитуриентов, обучающихся, посредством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29540" algn="l"/>
                          <a:tab pos="22923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интенсификации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профорентационной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деятельности (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Подпроект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Программы развития ОГАПОУ «Белгородский машиностроительный техникум» на 2025 - 2029 годы).</a:t>
                      </a:r>
                    </a:p>
                    <a:p>
                      <a:pPr marL="0" lvl="0" indent="0" algn="just">
                        <a:lnSpc>
                          <a:spcPct val="106000"/>
                        </a:lnSpc>
                        <a:buFont typeface="+mj-lt"/>
                        <a:buNone/>
                        <a:tabLst>
                          <a:tab pos="229235" algn="l"/>
                          <a:tab pos="4572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О перечне документов, образующихся в процессе деятельности Министерства просвещения Российской Федерации и подведомственных ему организаций, с указанием сроков их хранения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297" marR="222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119885"/>
              </p:ext>
            </p:extLst>
          </p:nvPr>
        </p:nvGraphicFramePr>
        <p:xfrm>
          <a:off x="0" y="16626"/>
          <a:ext cx="12192000" cy="2724362"/>
        </p:xfrm>
        <a:graphic>
          <a:graphicData uri="http://schemas.openxmlformats.org/drawingml/2006/table">
            <a:tbl>
              <a:tblPr firstRow="1" firstCol="1" bandRow="1" bandCol="1">
                <a:tableStyleId>{69CF1AB2-1976-4502-BF36-3FF5EA218861}</a:tableStyleId>
              </a:tblPr>
              <a:tblGrid>
                <a:gridCol w="12192000"/>
              </a:tblGrid>
              <a:tr h="27243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3 (26.03.2026)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проведения: 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техникум общественного питания»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5684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Об итогах проведения ВПР и утверждении комплекса мер, направленных на повышение качества образования по общеобразовательным дисциплинам.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5684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Из опыта работы по документационному обеспечению процедуры промежуточной аттестации.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5684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Ликвидация академических задолженностей обучающимися по ОПОП СПО.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22860" algn="l"/>
                          <a:tab pos="9588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Реализация ФГОС СПО в части организации самостоятельной работы обучающихся.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80" marR="682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45195"/>
              </p:ext>
            </p:extLst>
          </p:nvPr>
        </p:nvGraphicFramePr>
        <p:xfrm>
          <a:off x="0" y="2726576"/>
          <a:ext cx="12192000" cy="4131424"/>
        </p:xfrm>
        <a:graphic>
          <a:graphicData uri="http://schemas.openxmlformats.org/drawingml/2006/table">
            <a:tbl>
              <a:tblPr firstRow="1" firstCol="1" bandRow="1" bandCol="1">
                <a:tableStyleId>{69CF1AB2-1976-4502-BF36-3FF5EA218861}</a:tableStyleId>
              </a:tblPr>
              <a:tblGrid>
                <a:gridCol w="12192000"/>
              </a:tblGrid>
              <a:tr h="4131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</a:t>
                      </a:r>
                      <a:r>
                        <a:rPr lang="ru-RU" sz="1800" b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(28.05.2026)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Чернянский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агромеханический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Заполнение и передача данных в Федеральную информационную систему обеспечения проведения государственной итоговой аттестации обучающихся, освоивших основные образовательные программы основного общего и среднего общего образования, и приема граждан в образовательные организации для получения среднего профессионального образования.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5684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Профессионально-общественная аккредитация программ дополнительного профессионального образования.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Выполнение обучающимися индивидуального проекта по выбранной теме в рамках одной или нескольких изучаемых общеобразовательных дисциплин с учетом получаемой профессии или специальности.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5938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Особенности формирования образовательной программы профессионального обучения для лиц с ОВЗ.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80" marR="682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20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0"/>
            <a:ext cx="12192000" cy="1192696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2024-2025 учебный год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347879"/>
              </p:ext>
            </p:extLst>
          </p:nvPr>
        </p:nvGraphicFramePr>
        <p:xfrm>
          <a:off x="0" y="1192696"/>
          <a:ext cx="12192000" cy="55937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3805"/>
                <a:gridCol w="6544242"/>
                <a:gridCol w="2688623"/>
                <a:gridCol w="2285330"/>
              </a:tblGrid>
              <a:tr h="10018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направления деятельности рабочей группы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руководителя рабочей группы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рабочей группы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1133061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методическое сопровождение разработки рабочих учебных планов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И.А.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6653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бережливое управление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Кобзева И.А.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6653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наставничество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Маслиёва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О.А.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6653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экспертиза и аудит рабочих учебных планов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Н.В.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6653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экспертиза открытых уроков (видео уроков), мастер-классов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Соколова С.В.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6653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методических материалов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Башкова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Ю.И.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15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74853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82138" y="5916760"/>
            <a:ext cx="10989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www.alcollege.ru/deyatelnost/rumo-zamestitelej-po-ur.html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3" t="10505" r="23455" b="19354"/>
          <a:stretch/>
        </p:blipFill>
        <p:spPr bwMode="auto">
          <a:xfrm>
            <a:off x="2486890" y="352450"/>
            <a:ext cx="7218216" cy="5564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6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85943"/>
              </p:ext>
            </p:extLst>
          </p:nvPr>
        </p:nvGraphicFramePr>
        <p:xfrm>
          <a:off x="0" y="1"/>
          <a:ext cx="12192000" cy="6980909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9797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1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Новооскольский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колледж».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Внутренняя система оценки качества образования в профессиональных образовательных организациях 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400" b="0" dirty="0">
                        <a:solidFill>
                          <a:srgbClr val="1D1815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376" marR="50376" marT="0" marB="0"/>
                </a:tc>
              </a:tr>
              <a:tr h="489857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формирования библиотечного фонда профессиональной образовательной организации.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итогах работы в 2023-2024 учебном году и планировании деятельности регионального методического объединения заместителей директоров по учебной работе на 2024-2025 учебный год. 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Должностные обязанности заместителя директора по учебной работе 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и основания для стимулирующих выплат заместителя директора по учебной работе. 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Внутренняя система оценки качества образования ПОО: нормативная база, обязательные мероприятия, методы оценки, использование результатов в организации образовательного процесса.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Требования к структуре официального сайта образовательной организации в информационно-телекоммуникационной сети «Интернет» и формату представления информации (направление – учебная работа).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 отчет о деятельности регионального учебно-методического объединения заместителей директоров по учебной работе ПОО Белгородской области за 2023-2024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 план работы регионального учебно-методического объединения заместителей директоров по учебной работе ПОО Белгородской области на 2024-2025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наставники за вновь назначенными заместителями директоров (по учебной работе) на 2024-2025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Утверждены составы постоянно действующих рабочих групп.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ПОО в части формирования библиотечного фонда профессиональной образовательной организации; разработке должностных инструкций; актуализации оценочных ведомостей для назначения стимулирующих выплат; актуализации оценочных материалов; ведению официального сайта.</a:t>
                      </a:r>
                      <a:endParaRPr lang="ru-RU" sz="1400" b="0" dirty="0">
                        <a:solidFill>
                          <a:srgbClr val="1D1815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376" marR="50376" marT="0" marB="0"/>
                </a:tc>
              </a:tr>
              <a:tr h="9797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Рассылка материалов заседания в ПОО.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информации и материалов заседания на сайте ОГАПОУ «Алексеевский 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колледж»</a:t>
                      </a:r>
                      <a:endParaRPr lang="ru-RU" sz="1400" b="0" dirty="0">
                        <a:solidFill>
                          <a:srgbClr val="1D1815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376" marR="503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8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32066"/>
              </p:ext>
            </p:extLst>
          </p:nvPr>
        </p:nvGraphicFramePr>
        <p:xfrm>
          <a:off x="0" y="0"/>
          <a:ext cx="12192000" cy="698795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1174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медицинский колледж».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Современные подходы к реализации образовательных программ среднего профессионального образования в том числе в рамках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Профессионалитета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46" marR="54046" marT="0" marB="0"/>
                </a:tc>
              </a:tr>
              <a:tr h="474683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Ускоренное обучение в пределах осваиваемой основной профессиональной образовательной программы среднего профессионального образования.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общих профессиональных компетенций при реализации адаптированных образовательных  программ профессионального обучения для лиц с ОВЗ.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организации образовательного процесса при очно-заочной и заочной формах обучения.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Опыт разработки комплекта оценочной документации вариативной части задания для демонстрационного экзамена профильного уровня.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Инструменты наставничества, реализация в системе их среднего профессионального образования.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внедрения курса «Карьерное моделирование» в образовательный  процесс.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Опыт реализации основных  профессиональных образовательных программ среднего профессионального образования в рамках федерального проекта «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Профессионалитет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ПОО в части ускоренного обучения в пределах осваиваемой основной профессиональной образовательной программы среднего профессионального образования; организации образовательного процесса при очно-заочной и заочной формах обучения; формирования общих профессиональных компетенций при реализации адаптированных образовательных  программ профессионального обучения для лиц с ОВЗ.</a:t>
                      </a:r>
                    </a:p>
                  </a:txBody>
                  <a:tcPr marL="54046" marR="54046" marT="0" marB="0"/>
                </a:tc>
              </a:tr>
              <a:tr h="936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Рассылка материалов заседания в ПОО.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информации и материалов заседания на сайте ОГАПОУ «Алексеевский колледж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46" marR="5404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54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939913"/>
              </p:ext>
            </p:extLst>
          </p:nvPr>
        </p:nvGraphicFramePr>
        <p:xfrm>
          <a:off x="0" y="-16625"/>
          <a:ext cx="12191999" cy="6874624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1999"/>
              </a:tblGrid>
              <a:tr h="8060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3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</a:t>
                      </a:r>
                      <a:r>
                        <a:rPr lang="ru-RU" sz="115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индустриально-технологический техникум».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Тема: Использование цифровых образовательных технологий как средство повышения эффективности образовательного процесса.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15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881" marR="29881" marT="0" marB="0"/>
                </a:tc>
              </a:tr>
              <a:tr h="543702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Привлечение сотрудников действующих организаций, осуществляющих деятельность по направлению подготовки студентов (технический профиль), в качестве преподавателей: особенности нормативного регулирования трудовых отношений, выполнение лицензионных требований реализации ФГОС СПО, успешные кейсы по организации сотрудничества (из опыта работы).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результатах самодиагностики по показателям </a:t>
                      </a:r>
                      <a:r>
                        <a:rPr lang="ru-RU" sz="115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аккредитационного</a:t>
                      </a: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мониторинга по образовательным программам, которые не приняли участие в </a:t>
                      </a:r>
                      <a:r>
                        <a:rPr lang="ru-RU" sz="115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аккредитационном</a:t>
                      </a: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мониторинге в 2023 году.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результатах всероссийских проверочных работ по образовательным программам среднего профессионального образования в 2024 году.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соблюдения обязательных требований «Правил формирования и ведения ФИС ФРДО» в случае реализации образовательных программ, подлежащих внесению в ФИС ФРДО.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 и документы: снижение документационной нагрузки с 01.03.2025 г.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Правовой обзор изменений законодательства в части приема на обучение по образовательным программам среднего профессионального образования. Аудит правил приема профессиональных образовательных организаций по вопросу определения объема и порядка учета добровольческой (волонтерской) деятельности в качестве индивидуального достижения.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Зачисление на обучение по образовательным программам среднего профессионального образования в первоочередном порядке (процедура, документы-основания, зачисление в две очереди, формирование личного дела).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171450" algn="l"/>
                        </a:tabLs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подготовке к процедуре государственной аккредитации образовательной деятельности.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требования к формированию учебной нагрузки на следующий учебный год в части учета требования ФГОС СПО к кадровым условиям реализации образовательной программы: доля педагогических работников (в приведенных к целочисленным значениям ставок), обеспечивающих освоение обучающимися профессиональных модулей, имеющих опыт деятельности не менее 3 лет в организациях, направление деятельности которых соответствует области профессиональной деятельности, указанной в пункте 1.4 ФГОС СПО, в общем числе педагогических работников, реализующих образовательную программу, должна быть не менее 25 процентов); в части учета требования трудового законодательства - не более 360 часов в год и не более 4 часов в день для внешнего совместителя; в части учета требования </a:t>
                      </a:r>
                      <a:r>
                        <a:rPr lang="ru-RU" sz="115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аккредитационных</a:t>
                      </a: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показателей.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требования в части соблюдения сроков внесения данных в ФИС ФРДО по образовательным программам среднего профессионального образования, дополнительного профессионального образования, профессионального обучения.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Даны рекомендации в случае отсутствия СНИЛС у обучающегося организовать написания заявления от обучающегося от отказа внесения его персональных данных в информационные системы.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Создана рабочая группа по разработке методических рекомендаций к шаблону журнала успеваемости.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требования по внесению изменений в правила приема в части учета объема добровольческой (волонтерской) деятельности в качестве индивидуального достижения.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 наставник за </a:t>
                      </a:r>
                      <a:r>
                        <a:rPr lang="ru-RU" sz="115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вновьназначенным</a:t>
                      </a: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заместителем директора.</a:t>
                      </a:r>
                      <a:endParaRPr lang="ru-RU" sz="1150" b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881" marR="29881" marT="0" marB="0"/>
                </a:tc>
              </a:tr>
              <a:tr h="631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</a:t>
                      </a:r>
                      <a:r>
                        <a:rPr lang="ru-RU" sz="115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опыта: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Рассылка материалов заседания в ПОО.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5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</a:t>
                      </a:r>
                      <a:r>
                        <a:rPr lang="ru-RU" sz="115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информации и материалов заседания на сайте ОГАПОУ «Алексеевский колледж</a:t>
                      </a:r>
                      <a:r>
                        <a:rPr lang="ru-RU" sz="115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50" b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881" marR="298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53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78397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11002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4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«Алексеевский агротехнический техникум».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Тема: Изменения законодательства в сфере образования и доработка планирующих и отчетных документов.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313" marR="52313" marT="0" marB="0"/>
                </a:tc>
              </a:tr>
              <a:tr h="495111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1925" algn="l"/>
                        </a:tabLst>
                      </a:pPr>
                      <a:r>
                        <a:rPr lang="ru-RU" sz="1600" b="0" dirty="0">
                          <a:effectLst/>
                          <a:highlight>
                            <a:srgbClr val="FFFFFF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Организация самостоятельной работы студентов: документационное обеспечение,  отражение в расписании занятий, отчетная документация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1925" algn="l"/>
                        </a:tabLst>
                      </a:pPr>
                      <a:r>
                        <a:rPr lang="ru-RU" sz="1600" b="0" dirty="0">
                          <a:effectLst/>
                          <a:highlight>
                            <a:srgbClr val="FFFFFF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Индивидуальный проект — профессиональная направленность, актуальность, практическая результативность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1925" algn="l"/>
                        </a:tabLst>
                      </a:pPr>
                      <a:r>
                        <a:rPr lang="ru-RU" sz="1600" b="0" dirty="0">
                          <a:effectLst/>
                          <a:highlight>
                            <a:srgbClr val="FFFFFF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Создание эффективной системы профориентации школьников, способствующей формированию профессионального самоопределения личности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1925" algn="l"/>
                        </a:tabLst>
                      </a:pPr>
                      <a:r>
                        <a:rPr lang="ru-RU" sz="1600" b="0" dirty="0">
                          <a:effectLst/>
                          <a:highlight>
                            <a:srgbClr val="FFFFFF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Повторный аудит правил приема профессиональных образовательных организаций по вопросу определения объема и порядка учета добровольческой (волонтерской) деятельности в качестве индивидуального достижения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192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Стратегическая сессия по анализу изменений законодательства в сфере образования и доработке планирующих и отчетных документов.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Даны рекомендации по организации самостоятельной работы студентов; созданию эффективной системы профориентации школьников.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Предъявлено требование к 7 ПОО о внесении изменений в правила приема 2025 года в части определения объема и порядка учета волонтерской деятельности в качестве достижений абитуриентов при наличие у поступающего опыта участия в добровольческой (волонтерской) деятельности до 05 июня 2025 г.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 разработке локального акта в части академического отпуска.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проблемы, касающиеся функционирования электронного журнала 1С Колледж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Профф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313" marR="52313" marT="0" marB="0"/>
                </a:tc>
              </a:tr>
              <a:tr h="8066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Рассылка материалов заседания в ПОО.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информации и материалов заседания на сайте ОГАПОУ «Алексеевский колледж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313" marR="523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7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zlobina\Desktop\Без имени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943" y="-659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216304" y="233719"/>
            <a:ext cx="9992139" cy="112956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spcAft>
                <a:spcPts val="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120" y="2104368"/>
            <a:ext cx="11851937" cy="1318038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привлечение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к обмену опытом представителей организаций высшего образования, реализующих программы среднего профессионального образования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121" y="3572756"/>
            <a:ext cx="11899802" cy="1680888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расширение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взаимодействия РУМО с РУМО по другим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направлениям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Двойная стрелка вверх/вниз 1"/>
          <p:cNvSpPr/>
          <p:nvPr/>
        </p:nvSpPr>
        <p:spPr>
          <a:xfrm>
            <a:off x="5921706" y="1363286"/>
            <a:ext cx="484632" cy="60807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121" y="5372848"/>
            <a:ext cx="11899802" cy="1324633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асширение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взаимодействия с АНО «ЦОПП» и департаментом по контролю и надзору в сфере образования министерства образования Белгородской области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51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553" y="2684702"/>
            <a:ext cx="8761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http://www.alcollege.ru/files/rymo-yr/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Отчет%20РУМО%20замов%20по%20УР%20за%202024-2025.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pdf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45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1697</TotalTime>
  <Words>2163</Words>
  <Application>Microsoft Office PowerPoint</Application>
  <PresentationFormat>Произвольный</PresentationFormat>
  <Paragraphs>307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Об итогах работы в 2024-2025 учебном году и планировании деятельности РУМО заместителей директоров по учебной работе ПОО Белгородской области на 2025-2026 учебный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harkee</dc:creator>
  <cp:lastModifiedBy>Ирина Александровна Злобина</cp:lastModifiedBy>
  <cp:revision>125</cp:revision>
  <dcterms:created xsi:type="dcterms:W3CDTF">2018-06-28T07:03:43Z</dcterms:created>
  <dcterms:modified xsi:type="dcterms:W3CDTF">2025-11-05T06:12:12Z</dcterms:modified>
</cp:coreProperties>
</file>